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60" r:id="rId2"/>
    <p:sldId id="332" r:id="rId3"/>
    <p:sldId id="310" r:id="rId4"/>
    <p:sldId id="311" r:id="rId5"/>
    <p:sldId id="312" r:id="rId6"/>
    <p:sldId id="313" r:id="rId7"/>
    <p:sldId id="314" r:id="rId8"/>
    <p:sldId id="316" r:id="rId9"/>
    <p:sldId id="315" r:id="rId10"/>
    <p:sldId id="319" r:id="rId11"/>
    <p:sldId id="320" r:id="rId12"/>
    <p:sldId id="333" r:id="rId13"/>
    <p:sldId id="33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liana" initials="Yu" lastIdx="2" clrIdx="0">
    <p:extLst>
      <p:ext uri="{19B8F6BF-5375-455C-9EA6-DF929625EA0E}">
        <p15:presenceInfo xmlns:p15="http://schemas.microsoft.com/office/powerpoint/2012/main" userId="Yulia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A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elina\Desktop\Europarliament_Nov_2025_v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elina\Desktop\Europarliament_Nov_2025_v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elina\Desktop\&#1045;&#1055;_&#1060;&#1080;&#1085;&#1072;&#1083;\Europarliament_Nov_202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elina\Desktop\&#1045;&#1055;_&#1060;&#1080;&#1085;&#1072;&#1083;\Europarliament_Nov_202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elina\Desktop\&#1045;&#1055;_&#1060;&#1080;&#1085;&#1072;&#1083;\Europarliament_Nov_202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elina\Desktop\&#1045;&#1055;_&#1060;&#1080;&#1085;&#1072;&#1083;\Europarliament_Nov_2025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velina\Desktop\Europarliament_Nov_2025_v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velina\Desktop\Europarliament_Nov_2025_v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velina\Desktop\&#1045;&#1055;_&#1060;&#1080;&#1085;&#1072;&#1083;\Europarliament_Nov_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velina\Desktop\Europarliament_Nov_2025_v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514001664742198"/>
          <c:y val="9.6804110221591647E-2"/>
          <c:w val="0.56858501696978614"/>
          <c:h val="0.73916054871477299"/>
        </c:manualLayout>
      </c:layout>
      <c:pieChart>
        <c:varyColors val="1"/>
        <c:ser>
          <c:idx val="0"/>
          <c:order val="0"/>
          <c:spPr>
            <a:solidFill>
              <a:srgbClr val="99CCFF"/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explosion val="1"/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442-4A08-B31D-334259F25CEA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442-4A08-B31D-334259F25CEA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B442-4A08-B31D-334259F25CEA}"/>
              </c:ext>
            </c:extLst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B442-4A08-B31D-334259F25CEA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B442-4A08-B31D-334259F25C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'[Europarliament_Nov_2025_v1.xlsx]Q1'!$B$6:$B$10</c:f>
              <c:strCache>
                <c:ptCount val="5"/>
                <c:pt idx="0">
                  <c:v>Положително</c:v>
                </c:pt>
                <c:pt idx="1">
                  <c:v>По-скоро положително</c:v>
                </c:pt>
                <c:pt idx="2">
                  <c:v>По-скоро отрицателно</c:v>
                </c:pt>
                <c:pt idx="3">
                  <c:v>Отрицателно</c:v>
                </c:pt>
                <c:pt idx="4">
                  <c:v>Отказ/ без отговор</c:v>
                </c:pt>
              </c:strCache>
            </c:strRef>
          </c:cat>
          <c:val>
            <c:numRef>
              <c:f>'[Europarliament_Nov_2025_v1.xlsx]Q1'!$C$6:$C$10</c:f>
              <c:numCache>
                <c:formatCode>0.0</c:formatCode>
                <c:ptCount val="5"/>
                <c:pt idx="0">
                  <c:v>25.29236355252096</c:v>
                </c:pt>
                <c:pt idx="1">
                  <c:v>30.586086068059622</c:v>
                </c:pt>
                <c:pt idx="2">
                  <c:v>21.420515220767747</c:v>
                </c:pt>
                <c:pt idx="3">
                  <c:v>16.784244578033814</c:v>
                </c:pt>
                <c:pt idx="4">
                  <c:v>5.9167905806179082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442-4A08-B31D-334259F25CE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8741917540143067E-3"/>
          <c:y val="0.85676838044854708"/>
          <c:w val="0.97857024996854769"/>
          <c:h val="0.14071193519328573"/>
        </c:manualLayout>
      </c:layout>
      <c:overlay val="0"/>
      <c:txPr>
        <a:bodyPr/>
        <a:lstStyle/>
        <a:p>
          <a:pPr>
            <a:defRPr lang="en-US" sz="900" b="1" i="0" u="none" strike="noStrike" kern="1200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rgbClr val="FFFFFF"/>
    </a:solidFill>
    <a:ln w="6350">
      <a:noFill/>
      <a:prstDash val="solid"/>
    </a:ln>
    <a:effectLst/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180675214303949"/>
          <c:y val="0.12394061887218422"/>
          <c:w val="0.56858501696978614"/>
          <c:h val="0.73916054871477299"/>
        </c:manualLayout>
      </c:layout>
      <c:pieChart>
        <c:varyColors val="1"/>
        <c:ser>
          <c:idx val="0"/>
          <c:order val="0"/>
          <c:spPr>
            <a:solidFill>
              <a:srgbClr val="99CCFF"/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explosion val="1"/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442-4A08-B31D-334259F25CEA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442-4A08-B31D-334259F25CEA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B442-4A08-B31D-334259F25CEA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B442-4A08-B31D-334259F25CEA}"/>
              </c:ext>
            </c:extLst>
          </c:dPt>
          <c:dPt>
            <c:idx val="4"/>
            <c:bubble3D val="0"/>
            <c:spPr>
              <a:noFill/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B442-4A08-B31D-334259F25C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'[Europarliament_Nov_2025_v1.xlsx]Q2'!$B$6:$B$8</c:f>
              <c:strCache>
                <c:ptCount val="3"/>
                <c:pt idx="0">
                  <c:v>Добре е </c:v>
                </c:pt>
                <c:pt idx="1">
                  <c:v>Не е добре</c:v>
                </c:pt>
                <c:pt idx="2">
                  <c:v>Отказ/ без отговор</c:v>
                </c:pt>
              </c:strCache>
            </c:strRef>
          </c:cat>
          <c:val>
            <c:numRef>
              <c:f>'[Europarliament_Nov_2025_v1.xlsx]Q2'!$C$6:$C$8</c:f>
              <c:numCache>
                <c:formatCode>0.0</c:formatCode>
                <c:ptCount val="3"/>
                <c:pt idx="0">
                  <c:v>55.723481755883753</c:v>
                </c:pt>
                <c:pt idx="1">
                  <c:v>37.338771249993172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442-4A08-B31D-334259F25CE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94"/>
      </c:pieChart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87589849055306268"/>
          <c:w val="1"/>
          <c:h val="0.12155023466914229"/>
        </c:manualLayout>
      </c:layout>
      <c:overlay val="0"/>
    </c:legend>
    <c:plotVisOnly val="1"/>
    <c:dispBlanksAs val="zero"/>
    <c:showDLblsOverMax val="0"/>
  </c:chart>
  <c:spPr>
    <a:solidFill>
      <a:srgbClr val="FFFFFF"/>
    </a:solidFill>
    <a:ln w="6350">
      <a:noFill/>
      <a:prstDash val="solid"/>
    </a:ln>
    <a:effectLst/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180668798017286"/>
          <c:y val="6.3383139313276798E-2"/>
          <c:w val="0.61596601860579014"/>
          <c:h val="0.77087508945466399"/>
        </c:manualLayout>
      </c:layout>
      <c:pieChart>
        <c:varyColors val="1"/>
        <c:ser>
          <c:idx val="0"/>
          <c:order val="0"/>
          <c:spPr>
            <a:solidFill>
              <a:srgbClr val="99CCFF"/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explosion val="1"/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442-4A08-B31D-334259F25CEA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442-4A08-B31D-334259F25CEA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B442-4A08-B31D-334259F25CEA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B442-4A08-B31D-334259F25CEA}"/>
              </c:ext>
            </c:extLst>
          </c:dPt>
          <c:dPt>
            <c:idx val="4"/>
            <c:bubble3D val="0"/>
            <c:spPr>
              <a:noFill/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B442-4A08-B31D-334259F25C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'Q3'!$B$6:$B$8</c:f>
              <c:strCache>
                <c:ptCount val="3"/>
                <c:pt idx="0">
                  <c:v>Бих подкрепил</c:v>
                </c:pt>
                <c:pt idx="1">
                  <c:v>Не бих подкрепил</c:v>
                </c:pt>
                <c:pt idx="2">
                  <c:v>Отказ/ без отговор</c:v>
                </c:pt>
              </c:strCache>
            </c:strRef>
          </c:cat>
          <c:val>
            <c:numRef>
              <c:f>'Q3'!$C$6:$C$8</c:f>
              <c:numCache>
                <c:formatCode>0.0</c:formatCode>
                <c:ptCount val="3"/>
                <c:pt idx="0">
                  <c:v>39.360591551622768</c:v>
                </c:pt>
                <c:pt idx="1">
                  <c:v>50.0996383026934</c:v>
                </c:pt>
                <c:pt idx="2">
                  <c:v>10.539770145683882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442-4A08-B31D-334259F25CE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94"/>
      </c:pieChart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87589849055306268"/>
          <c:w val="1"/>
          <c:h val="0.12155023466914229"/>
        </c:manualLayout>
      </c:layout>
      <c:overlay val="0"/>
    </c:legend>
    <c:plotVisOnly val="1"/>
    <c:dispBlanksAs val="zero"/>
    <c:showDLblsOverMax val="0"/>
  </c:chart>
  <c:spPr>
    <a:noFill/>
    <a:ln w="6350">
      <a:noFill/>
      <a:prstDash val="solid"/>
    </a:ln>
    <a:effectLst/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180669528892633"/>
          <c:y val="4.0332406379976968E-2"/>
          <c:w val="0.61671166286233803"/>
          <c:h val="0.78292265360356172"/>
        </c:manualLayout>
      </c:layout>
      <c:pieChart>
        <c:varyColors val="1"/>
        <c:ser>
          <c:idx val="0"/>
          <c:order val="0"/>
          <c:spPr>
            <a:solidFill>
              <a:srgbClr val="99CCFF"/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explosion val="1"/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442-4A08-B31D-334259F25CEA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442-4A08-B31D-334259F25CEA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B442-4A08-B31D-334259F25CEA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B442-4A08-B31D-334259F25CEA}"/>
              </c:ext>
            </c:extLst>
          </c:dPt>
          <c:dPt>
            <c:idx val="4"/>
            <c:bubble3D val="0"/>
            <c:spPr>
              <a:noFill/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B442-4A08-B31D-334259F25CE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900" b="1" i="0" u="none" strike="noStrike" kern="1200" baseline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442-4A08-B31D-334259F25CE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900" b="1" i="0" u="none" strike="noStrike" kern="1200" baseline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442-4A08-B31D-334259F25CEA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900" b="1" i="0" u="none" strike="noStrike" kern="1200" baseline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B442-4A08-B31D-334259F25CE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900" b="1" i="0" u="none" strike="noStrike" kern="1200" baseline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442-4A08-B31D-334259F25C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'Q4'!$B$6:$B$9</c:f>
              <c:strCache>
                <c:ptCount val="4"/>
                <c:pt idx="0">
                  <c:v>Промени я в положителна посока</c:v>
                </c:pt>
                <c:pt idx="1">
                  <c:v>Промени я в отрицателна посока </c:v>
                </c:pt>
                <c:pt idx="2">
                  <c:v>Не я промени, остана същата</c:v>
                </c:pt>
                <c:pt idx="3">
                  <c:v>Отказ/ без отговор</c:v>
                </c:pt>
              </c:strCache>
            </c:strRef>
          </c:cat>
          <c:val>
            <c:numRef>
              <c:f>'Q4'!$C$6:$C$9</c:f>
              <c:numCache>
                <c:formatCode>0.0</c:formatCode>
                <c:ptCount val="4"/>
                <c:pt idx="0">
                  <c:v>41.02465500751741</c:v>
                </c:pt>
                <c:pt idx="1">
                  <c:v>33.830373196595993</c:v>
                </c:pt>
                <c:pt idx="2">
                  <c:v>20.470269909978864</c:v>
                </c:pt>
                <c:pt idx="3">
                  <c:v>4.6747018859077452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442-4A08-B31D-334259F25CE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94"/>
      </c:pieChart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1.5990043170645318E-3"/>
          <c:y val="0.87802995045906673"/>
          <c:w val="0.9984009956829355"/>
          <c:h val="0.12055399668890449"/>
        </c:manualLayout>
      </c:layout>
      <c:overlay val="0"/>
    </c:legend>
    <c:plotVisOnly val="1"/>
    <c:dispBlanksAs val="zero"/>
    <c:showDLblsOverMax val="0"/>
  </c:chart>
  <c:spPr>
    <a:noFill/>
    <a:ln w="6350">
      <a:noFill/>
      <a:prstDash val="solid"/>
    </a:ln>
    <a:effectLst/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530770500930682"/>
          <c:y val="4.097862396207564E-2"/>
          <c:w val="0.6010804848825595"/>
          <c:h val="0.7492159156941669"/>
        </c:manualLayout>
      </c:layout>
      <c:pieChart>
        <c:varyColors val="1"/>
        <c:ser>
          <c:idx val="0"/>
          <c:order val="0"/>
          <c:spPr>
            <a:solidFill>
              <a:srgbClr val="99CCFF"/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c:spPr>
          <c:explosion val="1"/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442-4A08-B31D-334259F25CEA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442-4A08-B31D-334259F25CEA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B442-4A08-B31D-334259F25CEA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B442-4A08-B31D-334259F25CEA}"/>
              </c:ext>
            </c:extLst>
          </c:dPt>
          <c:dPt>
            <c:idx val="4"/>
            <c:bubble3D val="0"/>
            <c:spPr>
              <a:noFill/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B442-4A08-B31D-334259F25C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'Q5'!$B$6:$B$8</c:f>
              <c:strCache>
                <c:ptCount val="3"/>
                <c:pt idx="0">
                  <c:v>Да, получвам достатъчно информация</c:v>
                </c:pt>
                <c:pt idx="1">
                  <c:v>Не, не получавам достатъчно информация</c:v>
                </c:pt>
                <c:pt idx="2">
                  <c:v>Колебение / без отговор</c:v>
                </c:pt>
              </c:strCache>
            </c:strRef>
          </c:cat>
          <c:val>
            <c:numRef>
              <c:f>'Q5'!$C$6:$C$8</c:f>
              <c:numCache>
                <c:formatCode>0.0</c:formatCode>
                <c:ptCount val="3"/>
                <c:pt idx="0">
                  <c:v>37.373389518356618</c:v>
                </c:pt>
                <c:pt idx="1">
                  <c:v>50.712182551571821</c:v>
                </c:pt>
                <c:pt idx="2">
                  <c:v>11.914427930071607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442-4A08-B31D-334259F25CE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86308509188419869"/>
          <c:w val="1"/>
          <c:h val="0.13521140775424351"/>
        </c:manualLayout>
      </c:layout>
      <c:overlay val="0"/>
    </c:legend>
    <c:plotVisOnly val="1"/>
    <c:dispBlanksAs val="zero"/>
    <c:showDLblsOverMax val="0"/>
  </c:chart>
  <c:spPr>
    <a:noFill/>
    <a:ln w="6350">
      <a:noFill/>
      <a:prstDash val="solid"/>
    </a:ln>
    <a:effectLst/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251098206666351E-2"/>
          <c:y val="6.9356336066842023E-2"/>
          <c:w val="0.95525178569585056"/>
          <c:h val="0.6007268574144737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50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442-4A08-B31D-334259F25CE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442-4A08-B31D-334259F25CE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442-4A08-B31D-334259F25CEA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442-4A08-B31D-334259F25CEA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B442-4A08-B31D-334259F25CEA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3D7D-4072-BF92-FAE19E99EB0B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3D7D-4072-BF92-FAE19E99EB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latin typeface="+mn-lt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'Q6'!$B$5:$B$15</c:f>
              <c:strCache>
                <c:ptCount val="11"/>
                <c:pt idx="0">
                  <c:v>Европейски парламент</c:v>
                </c:pt>
                <c:pt idx="1">
                  <c:v>Европейска комисия</c:v>
                </c:pt>
                <c:pt idx="2">
                  <c:v>Европейската централна банка</c:v>
                </c:pt>
                <c:pt idx="3">
                  <c:v>Съд на Европейския съюз</c:v>
                </c:pt>
                <c:pt idx="4">
                  <c:v>Европейския съвет</c:v>
                </c:pt>
                <c:pt idx="5">
                  <c:v>Европейска прокуратура</c:v>
                </c:pt>
                <c:pt idx="6">
                  <c:v>Европейска сметна палата</c:v>
                </c:pt>
                <c:pt idx="7">
                  <c:v>Европейски съюз</c:v>
                </c:pt>
                <c:pt idx="8">
                  <c:v>Други</c:v>
                </c:pt>
                <c:pt idx="9">
                  <c:v>Не мога да посоча</c:v>
                </c:pt>
                <c:pt idx="10">
                  <c:v>Отказ/ без отговор</c:v>
                </c:pt>
              </c:strCache>
            </c:strRef>
          </c:cat>
          <c:val>
            <c:numRef>
              <c:f>'Q6'!$C$5:$C$15</c:f>
              <c:numCache>
                <c:formatCode>0.0</c:formatCode>
                <c:ptCount val="11"/>
                <c:pt idx="0">
                  <c:v>58.452087759166943</c:v>
                </c:pt>
                <c:pt idx="1">
                  <c:v>30.245412594512999</c:v>
                </c:pt>
                <c:pt idx="2">
                  <c:v>26.635428956673021</c:v>
                </c:pt>
                <c:pt idx="3">
                  <c:v>11.357721404150151</c:v>
                </c:pt>
                <c:pt idx="4">
                  <c:v>7.7096489384988782</c:v>
                </c:pt>
                <c:pt idx="5">
                  <c:v>6.3243193132072451</c:v>
                </c:pt>
                <c:pt idx="6">
                  <c:v>2.5486356813592459</c:v>
                </c:pt>
                <c:pt idx="7">
                  <c:v>1.2491546587708797</c:v>
                </c:pt>
                <c:pt idx="8">
                  <c:v>5.4321213389478959</c:v>
                </c:pt>
                <c:pt idx="9">
                  <c:v>25.423970270101925</c:v>
                </c:pt>
                <c:pt idx="10">
                  <c:v>1.9557326443638401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442-4A08-B31D-334259F25CE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92228120"/>
        <c:axId val="292228904"/>
      </c:barChart>
      <c:catAx>
        <c:axId val="292228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050">
                <a:latin typeface="+mn-lt"/>
              </a:defRPr>
            </a:pPr>
            <a:endParaRPr lang="en-US"/>
          </a:p>
        </c:txPr>
        <c:crossAx val="292228904"/>
        <c:crosses val="autoZero"/>
        <c:auto val="1"/>
        <c:lblAlgn val="ctr"/>
        <c:lblOffset val="100"/>
        <c:noMultiLvlLbl val="0"/>
      </c:catAx>
      <c:valAx>
        <c:axId val="29222890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922281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6350">
      <a:noFill/>
      <a:prstDash val="solid"/>
    </a:ln>
    <a:effectLst/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805252646358625"/>
          <c:y val="4.8044518552915978E-2"/>
          <c:w val="0.56859368571752877"/>
          <c:h val="0.752681964869330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'[Europarliament_Nov_2025_v1.xlsx]Q7'!$B$9:$B$18</c:f>
              <c:strCache>
                <c:ptCount val="10"/>
                <c:pt idx="0">
                  <c:v>Елена Йончева</c:v>
                </c:pt>
                <c:pt idx="1">
                  <c:v>Андрей Ковачев</c:v>
                </c:pt>
                <c:pt idx="2">
                  <c:v>Радан Кънев</c:v>
                </c:pt>
                <c:pt idx="3">
                  <c:v>Петър Волгин</c:v>
                </c:pt>
                <c:pt idx="4">
                  <c:v>Кристиан Вигенин</c:v>
                </c:pt>
                <c:pt idx="5">
                  <c:v>Андрей Новаков</c:v>
                </c:pt>
                <c:pt idx="6">
                  <c:v>Христо Петров</c:v>
                </c:pt>
                <c:pt idx="7">
                  <c:v>Илхан Кючук</c:v>
                </c:pt>
                <c:pt idx="8">
                  <c:v>Ивайло Вълчев</c:v>
                </c:pt>
                <c:pt idx="9">
                  <c:v>Никола Минчев</c:v>
                </c:pt>
              </c:strCache>
            </c:strRef>
          </c:cat>
          <c:val>
            <c:numRef>
              <c:f>'[Europarliament_Nov_2025_v1.xlsx]Q7'!$C$9:$C$18</c:f>
              <c:numCache>
                <c:formatCode>0.0</c:formatCode>
                <c:ptCount val="10"/>
                <c:pt idx="0">
                  <c:v>14.755734250579032</c:v>
                </c:pt>
                <c:pt idx="1">
                  <c:v>10.631436119145306</c:v>
                </c:pt>
                <c:pt idx="2">
                  <c:v>9.9742130714439732</c:v>
                </c:pt>
                <c:pt idx="3">
                  <c:v>9.4408844004995665</c:v>
                </c:pt>
                <c:pt idx="4">
                  <c:v>9.3125165352108237</c:v>
                </c:pt>
                <c:pt idx="5">
                  <c:v>5.6185078848804029</c:v>
                </c:pt>
                <c:pt idx="6">
                  <c:v>5.0498369030415509</c:v>
                </c:pt>
                <c:pt idx="7">
                  <c:v>3.79683987395522</c:v>
                </c:pt>
                <c:pt idx="8">
                  <c:v>3.4292745970405614</c:v>
                </c:pt>
                <c:pt idx="9">
                  <c:v>2.4042605077438775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B5-4D40-B0D3-5F9E7B8B6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417377816"/>
        <c:axId val="417382520"/>
      </c:barChart>
      <c:catAx>
        <c:axId val="4173778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382520"/>
        <c:crosses val="autoZero"/>
        <c:auto val="1"/>
        <c:lblAlgn val="ctr"/>
        <c:lblOffset val="100"/>
        <c:noMultiLvlLbl val="0"/>
      </c:catAx>
      <c:valAx>
        <c:axId val="417382520"/>
        <c:scaling>
          <c:orientation val="minMax"/>
        </c:scaling>
        <c:delete val="1"/>
        <c:axPos val="t"/>
        <c:numFmt formatCode="0.0" sourceLinked="1"/>
        <c:majorTickMark val="none"/>
        <c:minorTickMark val="none"/>
        <c:tickLblPos val="nextTo"/>
        <c:crossAx val="417377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41695911973481"/>
          <c:y val="3.5222897656933518E-2"/>
          <c:w val="0.48766021860376685"/>
          <c:h val="0.8312767733102716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'[Europarliament_Nov_2025_v1.xlsx]Q10'!$C$15</c:f>
              <c:strCache>
                <c:ptCount val="1"/>
                <c:pt idx="0">
                  <c:v>По-скоро одобрявам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'[Europarliament_Nov_2025_v1.xlsx]Q10'!$B$16:$B$23</c:f>
              <c:strCache>
                <c:ptCount val="8"/>
                <c:pt idx="0">
                  <c:v>Въвеждането на по-строги мерки за борба с нелегалната имиграция</c:v>
                </c:pt>
                <c:pt idx="1">
                  <c:v>Да се увеличат правомощията на органите на Европейската прокуратура</c:v>
                </c:pt>
                <c:pt idx="2">
                  <c:v>Да се увеличат правомощията на европейските агенции като Европол, Фронтекс</c:v>
                </c:pt>
                <c:pt idx="3">
                  <c:v>Европейският съюз да създаде собствена армия</c:v>
                </c:pt>
                <c:pt idx="4">
                  <c:v>Европейският съюз да продължи да се разширява</c:v>
                </c:pt>
                <c:pt idx="5">
                  <c:v>Европейският съюз да отделя повече средства за производство на оръжия</c:v>
                </c:pt>
                <c:pt idx="6">
                  <c:v>Санкциите срещу Русия от страна на ЕС да бъдат поддържани</c:v>
                </c:pt>
                <c:pt idx="7">
                  <c:v>ЕС да продължи да подкрепя Украйна</c:v>
                </c:pt>
              </c:strCache>
            </c:strRef>
          </c:cat>
          <c:val>
            <c:numRef>
              <c:f>'[Europarliament_Nov_2025_v1.xlsx]Q10'!$C$16:$C$23</c:f>
              <c:numCache>
                <c:formatCode>0.0</c:formatCode>
                <c:ptCount val="8"/>
                <c:pt idx="0">
                  <c:v>86.991028026402518</c:v>
                </c:pt>
                <c:pt idx="1">
                  <c:v>67.133710252593474</c:v>
                </c:pt>
                <c:pt idx="2">
                  <c:v>66.917418928034721</c:v>
                </c:pt>
                <c:pt idx="3">
                  <c:v>45.366719390293625</c:v>
                </c:pt>
                <c:pt idx="4">
                  <c:v>43.547053573506034</c:v>
                </c:pt>
                <c:pt idx="5">
                  <c:v>33.545499650628742</c:v>
                </c:pt>
                <c:pt idx="6">
                  <c:v>32.499534763185451</c:v>
                </c:pt>
                <c:pt idx="7">
                  <c:v>24.683748299655786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AB-4397-938A-7285064D99D5}"/>
            </c:ext>
          </c:extLst>
        </c:ser>
        <c:ser>
          <c:idx val="1"/>
          <c:order val="1"/>
          <c:tx>
            <c:strRef>
              <c:f>'[Europarliament_Nov_2025_v1.xlsx]Q10'!$D$15</c:f>
              <c:strCache>
                <c:ptCount val="1"/>
                <c:pt idx="0">
                  <c:v>По-скоро не одобрявам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'[Europarliament_Nov_2025_v1.xlsx]Q10'!$B$16:$B$23</c:f>
              <c:strCache>
                <c:ptCount val="8"/>
                <c:pt idx="0">
                  <c:v>Въвеждането на по-строги мерки за борба с нелегалната имиграция</c:v>
                </c:pt>
                <c:pt idx="1">
                  <c:v>Да се увеличат правомощията на органите на Европейската прокуратура</c:v>
                </c:pt>
                <c:pt idx="2">
                  <c:v>Да се увеличат правомощията на европейските агенции като Европол, Фронтекс</c:v>
                </c:pt>
                <c:pt idx="3">
                  <c:v>Европейският съюз да създаде собствена армия</c:v>
                </c:pt>
                <c:pt idx="4">
                  <c:v>Европейският съюз да продължи да се разширява</c:v>
                </c:pt>
                <c:pt idx="5">
                  <c:v>Европейският съюз да отделя повече средства за производство на оръжия</c:v>
                </c:pt>
                <c:pt idx="6">
                  <c:v>Санкциите срещу Русия от страна на ЕС да бъдат поддържани</c:v>
                </c:pt>
                <c:pt idx="7">
                  <c:v>ЕС да продължи да подкрепя Украйна</c:v>
                </c:pt>
              </c:strCache>
            </c:strRef>
          </c:cat>
          <c:val>
            <c:numRef>
              <c:f>'[Europarliament_Nov_2025_v1.xlsx]Q10'!$D$16:$D$23</c:f>
              <c:numCache>
                <c:formatCode>0.0</c:formatCode>
                <c:ptCount val="8"/>
                <c:pt idx="0">
                  <c:v>5.7912216740196794</c:v>
                </c:pt>
                <c:pt idx="1">
                  <c:v>19.916679961526029</c:v>
                </c:pt>
                <c:pt idx="2">
                  <c:v>18.798360701360668</c:v>
                </c:pt>
                <c:pt idx="3">
                  <c:v>35.910926462977194</c:v>
                </c:pt>
                <c:pt idx="4">
                  <c:v>32.37612700936937</c:v>
                </c:pt>
                <c:pt idx="5">
                  <c:v>44.920130898099337</c:v>
                </c:pt>
                <c:pt idx="6">
                  <c:v>46.692864461289055</c:v>
                </c:pt>
                <c:pt idx="7">
                  <c:v>54.896599885223559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AB-4397-938A-7285064D99D5}"/>
            </c:ext>
          </c:extLst>
        </c:ser>
        <c:ser>
          <c:idx val="2"/>
          <c:order val="2"/>
          <c:tx>
            <c:strRef>
              <c:f>'[Europarliament_Nov_2025_v1.xlsx]Q10'!$E$15</c:f>
              <c:strCache>
                <c:ptCount val="1"/>
                <c:pt idx="0">
                  <c:v>Колебание/ Не знам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1" i="0" u="none" strike="noStrike" kern="1200" baseline="0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'[Europarliament_Nov_2025_v1.xlsx]Q10'!$B$16:$B$23</c:f>
              <c:strCache>
                <c:ptCount val="8"/>
                <c:pt idx="0">
                  <c:v>Въвеждането на по-строги мерки за борба с нелегалната имиграция</c:v>
                </c:pt>
                <c:pt idx="1">
                  <c:v>Да се увеличат правомощията на органите на Европейската прокуратура</c:v>
                </c:pt>
                <c:pt idx="2">
                  <c:v>Да се увеличат правомощията на европейските агенции като Европол, Фронтекс</c:v>
                </c:pt>
                <c:pt idx="3">
                  <c:v>Европейският съюз да създаде собствена армия</c:v>
                </c:pt>
                <c:pt idx="4">
                  <c:v>Европейският съюз да продължи да се разширява</c:v>
                </c:pt>
                <c:pt idx="5">
                  <c:v>Европейският съюз да отделя повече средства за производство на оръжия</c:v>
                </c:pt>
                <c:pt idx="6">
                  <c:v>Санкциите срещу Русия от страна на ЕС да бъдат поддържани</c:v>
                </c:pt>
                <c:pt idx="7">
                  <c:v>ЕС да продължи да подкрепя Украйна</c:v>
                </c:pt>
              </c:strCache>
            </c:strRef>
          </c:cat>
          <c:val>
            <c:numRef>
              <c:f>'[Europarliament_Nov_2025_v1.xlsx]Q10'!$E$16:$E$23</c:f>
              <c:numCache>
                <c:formatCode>0.0</c:formatCode>
                <c:ptCount val="8"/>
                <c:pt idx="0">
                  <c:v>7.21775029957782</c:v>
                </c:pt>
                <c:pt idx="1">
                  <c:v>13</c:v>
                </c:pt>
                <c:pt idx="2">
                  <c:v>14.284220370604688</c:v>
                </c:pt>
                <c:pt idx="3">
                  <c:v>18.722354146729206</c:v>
                </c:pt>
                <c:pt idx="4">
                  <c:v>24.076819417124625</c:v>
                </c:pt>
                <c:pt idx="5">
                  <c:v>21.6</c:v>
                </c:pt>
                <c:pt idx="6">
                  <c:v>20.807600775525561</c:v>
                </c:pt>
                <c:pt idx="7">
                  <c:v>20.419651815120709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AB-4397-938A-7285064D9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417379384"/>
        <c:axId val="417380952"/>
      </c:barChart>
      <c:catAx>
        <c:axId val="4173793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380952"/>
        <c:crosses val="autoZero"/>
        <c:auto val="1"/>
        <c:lblAlgn val="ctr"/>
        <c:lblOffset val="100"/>
        <c:noMultiLvlLbl val="0"/>
      </c:catAx>
      <c:valAx>
        <c:axId val="417380952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41737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algn="ctr"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algn="ctr"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algn="ctr">
              <a:defRPr lang="en-US" sz="900" b="1" i="0" u="none" strike="noStrike" kern="1200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050" b="0" i="0" u="none" strike="noStrike" kern="1200" baseline="0">
              <a:solidFill>
                <a:srgbClr val="000000"/>
              </a:solidFill>
              <a:latin typeface="+mn-lt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032101268140939"/>
          <c:y val="3.5222897656933518E-2"/>
          <c:w val="0.47150879711970556"/>
          <c:h val="0.8312767733102716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'Q11'!$C$12</c:f>
              <c:strCache>
                <c:ptCount val="1"/>
                <c:pt idx="0">
                  <c:v>Съгласен съм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'Q11'!$B$13:$B$17</c:f>
              <c:strCache>
                <c:ptCount val="5"/>
                <c:pt idx="0">
                  <c:v>Повече действия и политика в посока увеличаване достъпа до здравеопазване, лекарства и медицински персонал в ЕС</c:v>
                </c:pt>
                <c:pt idx="1">
                  <c:v>Трябва да се подобрят механизмите за защита на личните данни, независимо в коя държава членка е извършено нарушение, да може да нарушителят да бъде санкциониран</c:v>
                </c:pt>
                <c:pt idx="2">
                  <c:v>Трябва да се увеличат мерките за справяне с промените в климата</c:v>
                </c:pt>
                <c:pt idx="3">
                  <c:v>Трябва да се въведат закони за развитието на Изкуствения интелект, за да се защитят правата на гражданите</c:v>
                </c:pt>
                <c:pt idx="4">
                  <c:v>Приемането на еврото като валута в България ще има положителен ефект върху страната</c:v>
                </c:pt>
              </c:strCache>
            </c:strRef>
          </c:cat>
          <c:val>
            <c:numRef>
              <c:f>'Q11'!$C$13:$C$17</c:f>
              <c:numCache>
                <c:formatCode>0.0</c:formatCode>
                <c:ptCount val="5"/>
                <c:pt idx="0">
                  <c:v>89.9</c:v>
                </c:pt>
                <c:pt idx="1">
                  <c:v>85.2</c:v>
                </c:pt>
                <c:pt idx="2">
                  <c:v>73.5</c:v>
                </c:pt>
                <c:pt idx="3">
                  <c:v>71.5</c:v>
                </c:pt>
                <c:pt idx="4">
                  <c:v>36.299999999999997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E-4652-B7BF-920E4BAE1D1D}"/>
            </c:ext>
          </c:extLst>
        </c:ser>
        <c:ser>
          <c:idx val="1"/>
          <c:order val="1"/>
          <c:tx>
            <c:strRef>
              <c:f>'Q11'!$D$12</c:f>
              <c:strCache>
                <c:ptCount val="1"/>
                <c:pt idx="0">
                  <c:v>Не съм съгласен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'Q11'!$B$13:$B$17</c:f>
              <c:strCache>
                <c:ptCount val="5"/>
                <c:pt idx="0">
                  <c:v>Повече действия и политика в посока увеличаване достъпа до здравеопазване, лекарства и медицински персонал в ЕС</c:v>
                </c:pt>
                <c:pt idx="1">
                  <c:v>Трябва да се подобрят механизмите за защита на личните данни, независимо в коя държава членка е извършено нарушение, да може да нарушителят да бъде санкциониран</c:v>
                </c:pt>
                <c:pt idx="2">
                  <c:v>Трябва да се увеличат мерките за справяне с промените в климата</c:v>
                </c:pt>
                <c:pt idx="3">
                  <c:v>Трябва да се въведат закони за развитието на Изкуствения интелект, за да се защитят правата на гражданите</c:v>
                </c:pt>
                <c:pt idx="4">
                  <c:v>Приемането на еврото като валута в България ще има положителен ефект върху страната</c:v>
                </c:pt>
              </c:strCache>
            </c:strRef>
          </c:cat>
          <c:val>
            <c:numRef>
              <c:f>'Q11'!$D$13:$D$17</c:f>
              <c:numCache>
                <c:formatCode>0.0</c:formatCode>
                <c:ptCount val="5"/>
                <c:pt idx="0">
                  <c:v>2.4</c:v>
                </c:pt>
                <c:pt idx="1">
                  <c:v>3.2</c:v>
                </c:pt>
                <c:pt idx="2">
                  <c:v>12.2</c:v>
                </c:pt>
                <c:pt idx="3">
                  <c:v>9.3000000000000007</c:v>
                </c:pt>
                <c:pt idx="4">
                  <c:v>46.2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6E-4652-B7BF-920E4BAE1D1D}"/>
            </c:ext>
          </c:extLst>
        </c:ser>
        <c:ser>
          <c:idx val="2"/>
          <c:order val="2"/>
          <c:tx>
            <c:strRef>
              <c:f>'Q11'!$E$12</c:f>
              <c:strCache>
                <c:ptCount val="1"/>
                <c:pt idx="0">
                  <c:v>Колебание/ Не знам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'Q11'!$B$13:$B$17</c:f>
              <c:strCache>
                <c:ptCount val="5"/>
                <c:pt idx="0">
                  <c:v>Повече действия и политика в посока увеличаване достъпа до здравеопазване, лекарства и медицински персонал в ЕС</c:v>
                </c:pt>
                <c:pt idx="1">
                  <c:v>Трябва да се подобрят механизмите за защита на личните данни, независимо в коя държава членка е извършено нарушение, да може да нарушителят да бъде санкциониран</c:v>
                </c:pt>
                <c:pt idx="2">
                  <c:v>Трябва да се увеличат мерките за справяне с промените в климата</c:v>
                </c:pt>
                <c:pt idx="3">
                  <c:v>Трябва да се въведат закони за развитието на Изкуствения интелект, за да се защитят правата на гражданите</c:v>
                </c:pt>
                <c:pt idx="4">
                  <c:v>Приемането на еврото като валута в България ще има положителен ефект върху страната</c:v>
                </c:pt>
              </c:strCache>
            </c:strRef>
          </c:cat>
          <c:val>
            <c:numRef>
              <c:f>'Q11'!$E$13:$E$17</c:f>
              <c:numCache>
                <c:formatCode>0.0</c:formatCode>
                <c:ptCount val="5"/>
                <c:pt idx="0">
                  <c:v>7.7</c:v>
                </c:pt>
                <c:pt idx="1">
                  <c:v>11.6</c:v>
                </c:pt>
                <c:pt idx="2">
                  <c:v>14.3</c:v>
                </c:pt>
                <c:pt idx="3">
                  <c:v>19.2</c:v>
                </c:pt>
                <c:pt idx="4">
                  <c:v>17.5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6E-4652-B7BF-920E4BAE1D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369541288"/>
        <c:axId val="369546776"/>
      </c:barChart>
      <c:catAx>
        <c:axId val="3695412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46776"/>
        <c:crosses val="autoZero"/>
        <c:auto val="1"/>
        <c:lblAlgn val="ctr"/>
        <c:lblOffset val="100"/>
        <c:noMultiLvlLbl val="0"/>
      </c:catAx>
      <c:valAx>
        <c:axId val="36954677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36954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416801068323184"/>
          <c:w val="1"/>
          <c:h val="4.23778935932200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1" i="0" u="none" strike="noStrike" kern="1200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332165484715441"/>
          <c:y val="5.9286105263157897E-2"/>
          <c:w val="0.71813542361247462"/>
          <c:h val="0.8312767733102716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'[Europarliament_Nov_2025_v1.xlsx]Q13'!$C$16</c:f>
              <c:strCache>
                <c:ptCount val="1"/>
                <c:pt idx="0">
                  <c:v>Одобрявам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'[Europarliament_Nov_2025_v1.xlsx]Q13'!$B$17:$B$25</c:f>
              <c:strCache>
                <c:ptCount val="9"/>
                <c:pt idx="0">
                  <c:v>Сърбия</c:v>
                </c:pt>
                <c:pt idx="1">
                  <c:v>Черна гора</c:v>
                </c:pt>
                <c:pt idx="2">
                  <c:v>Босна и Херцеговина</c:v>
                </c:pt>
                <c:pt idx="3">
                  <c:v>Турция</c:v>
                </c:pt>
                <c:pt idx="4">
                  <c:v>Молдова</c:v>
                </c:pt>
                <c:pt idx="5">
                  <c:v>Грузия</c:v>
                </c:pt>
                <c:pt idx="6">
                  <c:v>Албания</c:v>
                </c:pt>
                <c:pt idx="7">
                  <c:v>РСМ</c:v>
                </c:pt>
                <c:pt idx="8">
                  <c:v>Украйна</c:v>
                </c:pt>
              </c:strCache>
            </c:strRef>
          </c:cat>
          <c:val>
            <c:numRef>
              <c:f>'[Europarliament_Nov_2025_v1.xlsx]Q13'!$C$17:$C$25</c:f>
              <c:numCache>
                <c:formatCode>0.0</c:formatCode>
                <c:ptCount val="9"/>
                <c:pt idx="0">
                  <c:v>58.267281064736061</c:v>
                </c:pt>
                <c:pt idx="1">
                  <c:v>46.678304041194174</c:v>
                </c:pt>
                <c:pt idx="2">
                  <c:v>44.153606082420502</c:v>
                </c:pt>
                <c:pt idx="3">
                  <c:v>41.42026650461338</c:v>
                </c:pt>
                <c:pt idx="4">
                  <c:v>41.143230820470102</c:v>
                </c:pt>
                <c:pt idx="5">
                  <c:v>36.879911144576262</c:v>
                </c:pt>
                <c:pt idx="6">
                  <c:v>36.325611197235922</c:v>
                </c:pt>
                <c:pt idx="7">
                  <c:v>34.155273626317054</c:v>
                </c:pt>
                <c:pt idx="8">
                  <c:v>26.243020793792521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4-4DAC-A1E2-661ECCC360C8}"/>
            </c:ext>
          </c:extLst>
        </c:ser>
        <c:ser>
          <c:idx val="1"/>
          <c:order val="1"/>
          <c:tx>
            <c:strRef>
              <c:f>'[Europarliament_Nov_2025_v1.xlsx]Q13'!$D$16</c:f>
              <c:strCache>
                <c:ptCount val="1"/>
                <c:pt idx="0">
                  <c:v>Не одобрявам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'[Europarliament_Nov_2025_v1.xlsx]Q13'!$B$17:$B$25</c:f>
              <c:strCache>
                <c:ptCount val="9"/>
                <c:pt idx="0">
                  <c:v>Сърбия</c:v>
                </c:pt>
                <c:pt idx="1">
                  <c:v>Черна гора</c:v>
                </c:pt>
                <c:pt idx="2">
                  <c:v>Босна и Херцеговина</c:v>
                </c:pt>
                <c:pt idx="3">
                  <c:v>Турция</c:v>
                </c:pt>
                <c:pt idx="4">
                  <c:v>Молдова</c:v>
                </c:pt>
                <c:pt idx="5">
                  <c:v>Грузия</c:v>
                </c:pt>
                <c:pt idx="6">
                  <c:v>Албания</c:v>
                </c:pt>
                <c:pt idx="7">
                  <c:v>РСМ</c:v>
                </c:pt>
                <c:pt idx="8">
                  <c:v>Украйна</c:v>
                </c:pt>
              </c:strCache>
            </c:strRef>
          </c:cat>
          <c:val>
            <c:numRef>
              <c:f>'[Europarliament_Nov_2025_v1.xlsx]Q13'!$D$17:$D$25</c:f>
              <c:numCache>
                <c:formatCode>0.0</c:formatCode>
                <c:ptCount val="9"/>
                <c:pt idx="0">
                  <c:v>24.824524948731032</c:v>
                </c:pt>
                <c:pt idx="1">
                  <c:v>28.55927577768179</c:v>
                </c:pt>
                <c:pt idx="2">
                  <c:v>30.357202741354644</c:v>
                </c:pt>
                <c:pt idx="3">
                  <c:v>40.534946180949284</c:v>
                </c:pt>
                <c:pt idx="4">
                  <c:v>32.641017936260873</c:v>
                </c:pt>
                <c:pt idx="5">
                  <c:v>35.398957286837508</c:v>
                </c:pt>
                <c:pt idx="6">
                  <c:v>39.119519715277406</c:v>
                </c:pt>
                <c:pt idx="7">
                  <c:v>46.208611086488659</c:v>
                </c:pt>
                <c:pt idx="8">
                  <c:v>53.387484538394204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34-4DAC-A1E2-661ECCC360C8}"/>
            </c:ext>
          </c:extLst>
        </c:ser>
        <c:ser>
          <c:idx val="2"/>
          <c:order val="2"/>
          <c:tx>
            <c:strRef>
              <c:f>'[Europarliament_Nov_2025_v1.xlsx]Q13'!$E$16</c:f>
              <c:strCache>
                <c:ptCount val="1"/>
                <c:pt idx="0">
                  <c:v>Колебание/ Не знам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'[Europarliament_Nov_2025_v1.xlsx]Q13'!$B$17:$B$25</c:f>
              <c:strCache>
                <c:ptCount val="9"/>
                <c:pt idx="0">
                  <c:v>Сърбия</c:v>
                </c:pt>
                <c:pt idx="1">
                  <c:v>Черна гора</c:v>
                </c:pt>
                <c:pt idx="2">
                  <c:v>Босна и Херцеговина</c:v>
                </c:pt>
                <c:pt idx="3">
                  <c:v>Турция</c:v>
                </c:pt>
                <c:pt idx="4">
                  <c:v>Молдова</c:v>
                </c:pt>
                <c:pt idx="5">
                  <c:v>Грузия</c:v>
                </c:pt>
                <c:pt idx="6">
                  <c:v>Албания</c:v>
                </c:pt>
                <c:pt idx="7">
                  <c:v>РСМ</c:v>
                </c:pt>
                <c:pt idx="8">
                  <c:v>Украйна</c:v>
                </c:pt>
              </c:strCache>
            </c:strRef>
          </c:cat>
          <c:val>
            <c:numRef>
              <c:f>'[Europarliament_Nov_2025_v1.xlsx]Q13'!$E$17:$E$25</c:f>
              <c:numCache>
                <c:formatCode>0.0</c:formatCode>
                <c:ptCount val="9"/>
                <c:pt idx="0">
                  <c:v>16.908193986532716</c:v>
                </c:pt>
                <c:pt idx="1">
                  <c:v>24.7</c:v>
                </c:pt>
                <c:pt idx="2">
                  <c:v>24.4</c:v>
                </c:pt>
                <c:pt idx="3">
                  <c:v>18.100000000000001</c:v>
                </c:pt>
                <c:pt idx="4">
                  <c:v>26</c:v>
                </c:pt>
                <c:pt idx="5">
                  <c:v>27.721131568586102</c:v>
                </c:pt>
                <c:pt idx="6">
                  <c:v>24.554869087486544</c:v>
                </c:pt>
                <c:pt idx="7">
                  <c:v>19.636115287194151</c:v>
                </c:pt>
                <c:pt idx="8">
                  <c:v>20.369494667813125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34-4DAC-A1E2-661ECCC360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292230472"/>
        <c:axId val="292224984"/>
      </c:barChart>
      <c:catAx>
        <c:axId val="2922304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24984"/>
        <c:crosses val="autoZero"/>
        <c:auto val="1"/>
        <c:lblAlgn val="ctr"/>
        <c:lblOffset val="100"/>
        <c:noMultiLvlLbl val="0"/>
      </c:catAx>
      <c:valAx>
        <c:axId val="292224984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9223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2817264812386936E-2"/>
          <c:y val="0.94131389473684213"/>
          <c:w val="0.96967648856039301"/>
          <c:h val="4.2644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1" i="0" u="none" strike="noStrike" kern="1200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D42AA-A41C-471E-8EB7-BC027CC437BB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97EBD3-DCAF-462D-82E5-831D5A31FA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20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18.3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EBD3-DCAF-462D-82E5-831D5A31FA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9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18.3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EBD3-DCAF-462D-82E5-831D5A31FA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36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18.3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EBD3-DCAF-462D-82E5-831D5A31FA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34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18.3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EBD3-DCAF-462D-82E5-831D5A31FA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21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18.3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EBD3-DCAF-462D-82E5-831D5A31FA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48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18.3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EBD3-DCAF-462D-82E5-831D5A31FA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04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18.3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EBD3-DCAF-462D-82E5-831D5A31FA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88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18.3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EBD3-DCAF-462D-82E5-831D5A31FA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1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18.3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EBD3-DCAF-462D-82E5-831D5A31FA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18.3</a:t>
            </a:r>
            <a:endParaRPr lang="en-US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EBD3-DCAF-462D-82E5-831D5A31FA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9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2853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6187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8058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33958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713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6716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4029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527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742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8354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DA5-590C-4371-9C6B-139E0347AA3B}" type="datetimeFigureOut">
              <a:rPr lang="bg-BG" smtClean="0"/>
              <a:t>19.12.2025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67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bg-BG" dirty="0"/>
              <a:t>Февруари 2025 г.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bg-BG" sz="14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Февруари 2025 г.</a:t>
            </a:r>
            <a:r>
              <a:rPr lang="bg-BG" dirty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A449A-1D03-4777-A017-3617D1C44CE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1418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yara.b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2993571" y="86337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ОБЩЕСТВЕНИ НАГЛАСИ КЪМ ЕВРОПЕЙСКИЯ СЪЮЗ И ЕВРОПЕЙСКИЯ ПАРЛАМЕНТ</a:t>
            </a:r>
            <a:endParaRPr lang="bg-BG" sz="1200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15143" y="2623458"/>
            <a:ext cx="4180114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bg-BG" sz="140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Период на интервюиране</a:t>
            </a:r>
            <a:r>
              <a:rPr lang="en-US" altLang="bg-BG" sz="140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eaLnBrk="1" hangingPunct="1"/>
            <a:endParaRPr lang="en-US" altLang="bg-BG" sz="1400" b="1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/>
            <a:endParaRPr lang="en-US" altLang="bg-BG" sz="1400" b="1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/>
            <a:r>
              <a:rPr lang="bg-BG" altLang="bg-BG" sz="140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Тип извадка</a:t>
            </a:r>
            <a:r>
              <a:rPr lang="en-US" altLang="bg-BG" sz="140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eaLnBrk="1" hangingPunct="1"/>
            <a:endParaRPr lang="en-US" altLang="bg-BG" sz="1400" b="1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/>
            <a:endParaRPr lang="en-US" altLang="bg-BG" sz="1400" b="1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/>
            <a:endParaRPr lang="en-US" altLang="bg-BG" sz="1400" b="1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/>
            <a:r>
              <a:rPr lang="bg-BG" altLang="bg-BG" sz="140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Размер на извадката</a:t>
            </a:r>
            <a:r>
              <a:rPr lang="en-US" altLang="bg-BG" sz="140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eaLnBrk="1" hangingPunct="1"/>
            <a:endParaRPr lang="en-US" altLang="bg-BG" sz="1400" b="1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/>
            <a:r>
              <a:rPr lang="bg-BG" altLang="bg-BG" sz="140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Метод на регистрация</a:t>
            </a:r>
            <a:r>
              <a:rPr lang="en-US" altLang="bg-BG" sz="140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bg-BG" altLang="bg-BG" sz="1400" b="1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/>
            <a:endParaRPr lang="en-US" altLang="bg-BG" sz="1400" b="1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/>
            <a:r>
              <a:rPr lang="bg-BG" altLang="bg-BG" sz="140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Размер на статистическата грешка</a:t>
            </a:r>
            <a:r>
              <a:rPr lang="en-US" altLang="bg-BG" sz="140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eaLnBrk="1" hangingPunct="1"/>
            <a:endParaRPr lang="en-US" altLang="bg-BG" sz="1400" b="1" i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540830" y="2492828"/>
            <a:ext cx="7522027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14</a:t>
            </a:r>
            <a:r>
              <a:rPr lang="en-US" altLang="bg-BG" sz="1400" i="1" dirty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24 ноември 2025 г.</a:t>
            </a:r>
            <a:endParaRPr lang="en-US" altLang="bg-BG" sz="1400" i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/>
            <a:endParaRPr lang="bg-BG" altLang="bg-BG" sz="1400" i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/>
            <a:endParaRPr lang="en-US" altLang="bg-BG" sz="1400" i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spcAft>
                <a:spcPts val="1200"/>
              </a:spcAft>
            </a:pP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Двустепенна гнездова извадка на случаен принцип, базирана на актуална информация от избирателните списъци на населението</a:t>
            </a:r>
          </a:p>
          <a:p>
            <a:pPr eaLnBrk="1" hangingPunct="1"/>
            <a:endParaRPr lang="en-US" altLang="bg-BG" sz="1400" i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spcAft>
                <a:spcPts val="600"/>
              </a:spcAft>
            </a:pP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1004</a:t>
            </a:r>
            <a:r>
              <a:rPr lang="en-US" altLang="bg-BG" sz="1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души</a:t>
            </a:r>
            <a:r>
              <a:rPr lang="en-US" altLang="bg-BG" sz="1400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на възраст</a:t>
            </a:r>
            <a:r>
              <a:rPr lang="en-US" altLang="bg-BG" sz="1400" i="1" dirty="0">
                <a:solidFill>
                  <a:schemeClr val="accent6">
                    <a:lumMod val="50000"/>
                  </a:schemeClr>
                </a:solidFill>
              </a:rPr>
              <a:t> 18+</a:t>
            </a: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 г.</a:t>
            </a:r>
          </a:p>
          <a:p>
            <a:pPr eaLnBrk="1" hangingPunct="1">
              <a:spcAft>
                <a:spcPts val="600"/>
              </a:spcAft>
            </a:pPr>
            <a:endParaRPr lang="en-US" altLang="bg-BG" sz="14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eaLnBrk="1" hangingPunct="1">
              <a:spcAft>
                <a:spcPts val="1200"/>
              </a:spcAft>
            </a:pP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Лични стандартизирани интервюта</a:t>
            </a: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 </a:t>
            </a:r>
            <a:endParaRPr lang="en-US" altLang="bg-BG" sz="14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eaLnBrk="1" hangingPunct="1"/>
            <a:endParaRPr lang="en-US" altLang="bg-BG" sz="14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bg-BG" sz="1400" i="1" dirty="0">
                <a:solidFill>
                  <a:schemeClr val="accent6">
                    <a:lumMod val="50000"/>
                  </a:schemeClr>
                </a:solidFill>
              </a:rPr>
              <a:t>±3</a:t>
            </a: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.1</a:t>
            </a:r>
            <a:r>
              <a:rPr lang="en-US" altLang="bg-BG" sz="1400" i="1" dirty="0">
                <a:solidFill>
                  <a:schemeClr val="accent6">
                    <a:lumMod val="50000"/>
                  </a:schemeClr>
                </a:solidFill>
              </a:rPr>
              <a:t>% </a:t>
            </a: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при</a:t>
            </a:r>
            <a:r>
              <a:rPr lang="en-US" altLang="bg-BG" sz="1400" i="1" dirty="0">
                <a:solidFill>
                  <a:schemeClr val="accent6">
                    <a:lumMod val="50000"/>
                  </a:schemeClr>
                </a:solidFill>
              </a:rPr>
              <a:t> 50%</a:t>
            </a: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bg-BG" altLang="bg-BG" sz="1400" i="1" dirty="0" err="1">
                <a:solidFill>
                  <a:schemeClr val="accent6">
                    <a:lumMod val="50000"/>
                  </a:schemeClr>
                </a:solidFill>
              </a:rPr>
              <a:t>ови</a:t>
            </a:r>
            <a:r>
              <a:rPr lang="bg-BG" altLang="bg-BG" sz="1400" i="1" dirty="0">
                <a:solidFill>
                  <a:schemeClr val="accent6">
                    <a:lumMod val="50000"/>
                  </a:schemeClr>
                </a:solidFill>
              </a:rPr>
              <a:t> дялове</a:t>
            </a:r>
            <a:endParaRPr lang="en-US" altLang="bg-BG" sz="1400" i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/>
            <a:endParaRPr lang="en-US" altLang="bg-BG" sz="1400" i="1" dirty="0">
              <a:solidFill>
                <a:schemeClr val="tx1"/>
              </a:solidFill>
            </a:endParaRPr>
          </a:p>
          <a:p>
            <a:pPr eaLnBrk="1" hangingPunct="1"/>
            <a:endParaRPr lang="en-US" altLang="bg-BG" sz="1400" i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283029" y="413657"/>
            <a:ext cx="2917371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5A54D"/>
                </a:solidFill>
              </a:rPr>
              <a:t>“</a:t>
            </a:r>
            <a:r>
              <a:rPr lang="bg-BG" sz="2400" b="1" dirty="0">
                <a:solidFill>
                  <a:srgbClr val="05A54D"/>
                </a:solidFill>
              </a:rPr>
              <a:t>Мяра“ ЕООД</a:t>
            </a:r>
            <a:endParaRPr lang="en-US" sz="2400" b="1" dirty="0">
              <a:solidFill>
                <a:srgbClr val="05A54D"/>
              </a:solidFill>
            </a:endParaRPr>
          </a:p>
          <a:p>
            <a:pPr algn="ctr"/>
            <a:r>
              <a:rPr lang="bg-BG" sz="1100" i="1" dirty="0">
                <a:solidFill>
                  <a:srgbClr val="05A54D"/>
                </a:solidFill>
              </a:rPr>
              <a:t>бул. „Джеймс Баучер“ 33, София 1407</a:t>
            </a:r>
            <a:endParaRPr lang="en-US" sz="1100" i="1" dirty="0">
              <a:solidFill>
                <a:srgbClr val="05A54D"/>
              </a:solidFill>
            </a:endParaRPr>
          </a:p>
          <a:p>
            <a:pPr algn="ctr"/>
            <a:r>
              <a:rPr lang="en-US" sz="1100" i="1" dirty="0">
                <a:solidFill>
                  <a:srgbClr val="05A54D"/>
                </a:solidFill>
                <a:hlinkClick r:id="rId3"/>
              </a:rPr>
              <a:t>https://myara.bg/</a:t>
            </a:r>
            <a:endParaRPr lang="en-US" sz="1100" i="1" dirty="0">
              <a:solidFill>
                <a:srgbClr val="05A54D"/>
              </a:solidFill>
            </a:endParaRPr>
          </a:p>
          <a:p>
            <a:pPr algn="ctr"/>
            <a:r>
              <a:rPr lang="en-US" sz="1100" i="1" dirty="0">
                <a:solidFill>
                  <a:srgbClr val="05A54D"/>
                </a:solidFill>
              </a:rPr>
              <a:t>contact@myara.bg</a:t>
            </a:r>
            <a:r>
              <a:rPr lang="bg-BG" sz="1100" i="1" dirty="0">
                <a:solidFill>
                  <a:srgbClr val="05A54D"/>
                </a:solidFill>
              </a:rPr>
              <a:t> </a:t>
            </a:r>
          </a:p>
        </p:txBody>
      </p:sp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4553339" cy="2656114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746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1751162" y="1432720"/>
            <a:ext cx="94027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ЕВРОПЕЙСКИЯ СЪЮЗ</a:t>
            </a:r>
          </a:p>
          <a:p>
            <a:pPr algn="ctr"/>
            <a:endParaRPr lang="bg-BG" sz="2400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ЕВРОПЕЙСКИ ПАРЛАМЕНТ</a:t>
            </a:r>
          </a:p>
          <a:p>
            <a:pPr algn="ctr"/>
            <a:endParaRPr lang="bg-BG" sz="2400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ЕВРОПЕЙСКИ ИНСТИТУЦИИ</a:t>
            </a:r>
          </a:p>
          <a:p>
            <a:pPr algn="ctr"/>
            <a:endParaRPr lang="bg-BG" sz="2400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ЕВРОДЕПУТАТИ ОТ БЪЛГАРИЯ</a:t>
            </a:r>
          </a:p>
          <a:p>
            <a:pPr algn="ctr"/>
            <a:endParaRPr lang="bg-BG" sz="2400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bg-BG" sz="1200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6530196" cy="360584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992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85"/>
            <a:ext cx="12192000" cy="6858000"/>
          </a:xfrm>
          <a:prstGeom prst="rect">
            <a:avLst/>
          </a:prstGeom>
        </p:spPr>
      </p:pic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2320507" cy="163039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319177" y="379562"/>
            <a:ext cx="10818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Какво е Вашето лично отношение към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Европейския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съюз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положително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по-скоро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положително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по-скоро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отрицателно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или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отрицателно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bg-BG" sz="1050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ACDD1128-1DA5-40D5-ABCB-3AA04AEFB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2492527"/>
              </p:ext>
            </p:extLst>
          </p:nvPr>
        </p:nvGraphicFramePr>
        <p:xfrm>
          <a:off x="3238500" y="1117202"/>
          <a:ext cx="5714999" cy="4623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4281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85"/>
            <a:ext cx="12192000" cy="6858000"/>
          </a:xfrm>
          <a:prstGeom prst="rect">
            <a:avLst/>
          </a:prstGeom>
        </p:spPr>
      </p:pic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2320507" cy="163039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319177" y="379562"/>
            <a:ext cx="10818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Според Вас лично добре ли е или не е добре, че България е член на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Европейския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съюз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bg-BG" sz="1050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ACDD1128-1DA5-40D5-ABCB-3AA04AEFB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9079218"/>
              </p:ext>
            </p:extLst>
          </p:nvPr>
        </p:nvGraphicFramePr>
        <p:xfrm>
          <a:off x="2648310" y="1024681"/>
          <a:ext cx="6253431" cy="4806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93463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85"/>
            <a:ext cx="12192000" cy="6858000"/>
          </a:xfrm>
          <a:prstGeom prst="rect">
            <a:avLst/>
          </a:prstGeom>
        </p:spPr>
      </p:pic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2320507" cy="163039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319177" y="379562"/>
            <a:ext cx="10818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 Вие лично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бихте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ли подкрепили, или не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бихте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подкрепили България да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напусне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Европейския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съюз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bg-BG" sz="1050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ACDD1128-1DA5-40D5-ABCB-3AA04AEFB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691773"/>
              </p:ext>
            </p:extLst>
          </p:nvPr>
        </p:nvGraphicFramePr>
        <p:xfrm>
          <a:off x="2798552" y="1086928"/>
          <a:ext cx="5896874" cy="4711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47707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85"/>
            <a:ext cx="12192000" cy="6858000"/>
          </a:xfrm>
          <a:prstGeom prst="rect">
            <a:avLst/>
          </a:prstGeom>
        </p:spPr>
      </p:pic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2320507" cy="163039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319177" y="379562"/>
            <a:ext cx="10818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Според Вас лично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членството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 България в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Европейския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съюз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каква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посока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промени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България?</a:t>
            </a:r>
            <a:endParaRPr lang="bg-BG" sz="1050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0" name="Chart 1">
            <a:extLst>
              <a:ext uri="{FF2B5EF4-FFF2-40B4-BE49-F238E27FC236}">
                <a16:creationId xmlns:a16="http://schemas.microsoft.com/office/drawing/2014/main" id="{ACDD1128-1DA5-40D5-ABCB-3AA04AEFB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390219"/>
              </p:ext>
            </p:extLst>
          </p:nvPr>
        </p:nvGraphicFramePr>
        <p:xfrm>
          <a:off x="2798553" y="1026543"/>
          <a:ext cx="6069402" cy="4780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39874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85"/>
            <a:ext cx="12192000" cy="6858000"/>
          </a:xfrm>
          <a:prstGeom prst="rect">
            <a:avLst/>
          </a:prstGeom>
        </p:spPr>
      </p:pic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2320507" cy="163039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319177" y="379562"/>
            <a:ext cx="10818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 можете или не можете да кажете за себе си, че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човек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който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получава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достатъчно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информация за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политиките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Европейския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съюз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bg-BG" sz="1050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ACDD1128-1DA5-40D5-ABCB-3AA04AEFB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381017"/>
              </p:ext>
            </p:extLst>
          </p:nvPr>
        </p:nvGraphicFramePr>
        <p:xfrm>
          <a:off x="2682815" y="1104182"/>
          <a:ext cx="6599208" cy="4813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86830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11"/>
            <a:ext cx="12192000" cy="6858000"/>
          </a:xfrm>
          <a:prstGeom prst="rect">
            <a:avLst/>
          </a:prstGeom>
        </p:spPr>
      </p:pic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2320507" cy="163039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560717" y="336430"/>
            <a:ext cx="10818009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Бихте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ли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посочили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европейски институции, за които се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сещате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 момента? </a:t>
            </a:r>
            <a:r>
              <a:rPr lang="ru-RU" sz="105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(спонтанен отговор, до 3 </a:t>
            </a:r>
            <a:r>
              <a:rPr lang="ru-RU" sz="1050" b="1" i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посочвания</a:t>
            </a:r>
            <a:r>
              <a:rPr lang="ru-RU" sz="105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bg-BG" sz="1050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ACDD1128-1DA5-40D5-ABCB-3AA04AEFB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5388662"/>
              </p:ext>
            </p:extLst>
          </p:nvPr>
        </p:nvGraphicFramePr>
        <p:xfrm>
          <a:off x="621102" y="1165516"/>
          <a:ext cx="10843403" cy="4544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47479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11"/>
            <a:ext cx="12192000" cy="6858000"/>
          </a:xfrm>
          <a:prstGeom prst="rect">
            <a:avLst/>
          </a:prstGeom>
        </p:spPr>
      </p:pic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2320507" cy="163039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319177" y="319177"/>
            <a:ext cx="10818009" cy="807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бихте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ли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посочили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имена на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български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представители в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Eвропейския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парламент? </a:t>
            </a:r>
          </a:p>
          <a:p>
            <a:pPr algn="ctr"/>
            <a:r>
              <a:rPr lang="ru-RU" sz="105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(спонтанен отговор, до 3 </a:t>
            </a:r>
            <a:r>
              <a:rPr lang="ru-RU" sz="1050" b="1" i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посочвания</a:t>
            </a:r>
            <a:r>
              <a:rPr lang="ru-RU" sz="1050" b="1" i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bg-BG" sz="1050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8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608294"/>
              </p:ext>
            </p:extLst>
          </p:nvPr>
        </p:nvGraphicFramePr>
        <p:xfrm>
          <a:off x="94890" y="1206732"/>
          <a:ext cx="11015932" cy="5349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Текстово поле 9"/>
          <p:cNvSpPr txBox="1"/>
          <p:nvPr/>
        </p:nvSpPr>
        <p:spPr>
          <a:xfrm>
            <a:off x="7729268" y="4787661"/>
            <a:ext cx="3010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b="1" i="1" dirty="0">
                <a:solidFill>
                  <a:schemeClr val="accent6">
                    <a:lumMod val="50000"/>
                  </a:schemeClr>
                </a:solidFill>
              </a:rPr>
              <a:t>Не мога да посоча: </a:t>
            </a:r>
            <a:r>
              <a:rPr lang="en-US" sz="1200" b="1" i="1" dirty="0">
                <a:solidFill>
                  <a:schemeClr val="accent6">
                    <a:lumMod val="50000"/>
                  </a:schemeClr>
                </a:solidFill>
              </a:rPr>
              <a:t>5</a:t>
            </a:r>
            <a:r>
              <a:rPr lang="bg-BG" sz="1200" b="1" i="1" dirty="0">
                <a:solidFill>
                  <a:schemeClr val="accent6">
                    <a:lumMod val="50000"/>
                  </a:schemeClr>
                </a:solidFill>
              </a:rPr>
              <a:t>0.</a:t>
            </a:r>
            <a:r>
              <a:rPr lang="en-US" sz="1200" b="1" i="1" dirty="0">
                <a:solidFill>
                  <a:schemeClr val="accent6">
                    <a:lumMod val="50000"/>
                  </a:schemeClr>
                </a:solidFill>
              </a:rPr>
              <a:t>5</a:t>
            </a:r>
            <a:r>
              <a:rPr lang="bg-BG" sz="1200" b="1" i="1" dirty="0">
                <a:solidFill>
                  <a:schemeClr val="accent6">
                    <a:lumMod val="50000"/>
                  </a:schemeClr>
                </a:solidFill>
              </a:rPr>
              <a:t>%</a:t>
            </a:r>
          </a:p>
          <a:p>
            <a:r>
              <a:rPr lang="bg-BG" sz="1200" b="1" i="1" dirty="0">
                <a:solidFill>
                  <a:schemeClr val="accent6">
                    <a:lumMod val="50000"/>
                  </a:schemeClr>
                </a:solidFill>
              </a:rPr>
              <a:t>Отказ/Без отговор:</a:t>
            </a:r>
            <a:r>
              <a:rPr lang="en-US" sz="1200" b="1" i="1" dirty="0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bg-BG" sz="1200" b="1" i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en-US" sz="1200" b="1" i="1" dirty="0">
                <a:solidFill>
                  <a:schemeClr val="accent6">
                    <a:lumMod val="50000"/>
                  </a:schemeClr>
                </a:solidFill>
              </a:rPr>
              <a:t>8</a:t>
            </a:r>
            <a:r>
              <a:rPr lang="bg-BG" sz="1200" b="1" i="1" dirty="0">
                <a:solidFill>
                  <a:schemeClr val="accent6">
                    <a:lumMod val="50000"/>
                  </a:schemeClr>
                </a:solidFill>
              </a:rPr>
              <a:t>%</a:t>
            </a:r>
            <a:endParaRPr lang="en-US" sz="1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637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637"/>
            <a:ext cx="12192000" cy="6858000"/>
          </a:xfrm>
          <a:prstGeom prst="rect">
            <a:avLst/>
          </a:prstGeom>
        </p:spPr>
      </p:pic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2320507" cy="163039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621101" y="276044"/>
            <a:ext cx="10818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Моля за всяко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едно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от следните да ми кажете дали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по-скоро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одобрявате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или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по-скоро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не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одобрявате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0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153446"/>
              </p:ext>
            </p:extLst>
          </p:nvPr>
        </p:nvGraphicFramePr>
        <p:xfrm>
          <a:off x="422694" y="1242204"/>
          <a:ext cx="10412083" cy="4468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65625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11"/>
            <a:ext cx="12192000" cy="6858000"/>
          </a:xfrm>
          <a:prstGeom prst="rect">
            <a:avLst/>
          </a:prstGeom>
        </p:spPr>
      </p:pic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2320507" cy="163039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621101" y="276044"/>
            <a:ext cx="10818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Моля за всяко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едно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от следните да ми кажете дали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съгласен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или не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съгласен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0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43185"/>
              </p:ext>
            </p:extLst>
          </p:nvPr>
        </p:nvGraphicFramePr>
        <p:xfrm>
          <a:off x="750497" y="1068882"/>
          <a:ext cx="10903789" cy="4779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92366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1613139" y="2191845"/>
            <a:ext cx="94027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ОТНОШЕНИЕ КЪМ ДЪРЖАВИ</a:t>
            </a:r>
          </a:p>
          <a:p>
            <a:pPr algn="ctr"/>
            <a:endParaRPr lang="bg-BG" sz="2400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РАЗШИРЯВАНЕ НА ЕВРОПЕЙСКИЯ СЪЮЗ</a:t>
            </a:r>
          </a:p>
          <a:p>
            <a:pPr algn="ctr"/>
            <a:endParaRPr lang="bg-BG" sz="2400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bg-BG" sz="2400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bg-BG" sz="1200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6530196" cy="360584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500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A40-4974-6E59-6392-435D81A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BBC7144-DD63-6864-73E3-7173BB2EF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11"/>
            <a:ext cx="12192000" cy="6858000"/>
          </a:xfrm>
          <a:prstGeom prst="rect">
            <a:avLst/>
          </a:prstGeom>
        </p:spPr>
      </p:pic>
      <p:sp>
        <p:nvSpPr>
          <p:cNvPr id="7" name="Полурамка 6">
            <a:extLst>
              <a:ext uri="{FF2B5EF4-FFF2-40B4-BE49-F238E27FC236}">
                <a16:creationId xmlns:a16="http://schemas.microsoft.com/office/drawing/2014/main" id="{F40E5382-0B07-28DE-46D4-60924F4733D1}"/>
              </a:ext>
            </a:extLst>
          </p:cNvPr>
          <p:cNvSpPr/>
          <p:nvPr/>
        </p:nvSpPr>
        <p:spPr>
          <a:xfrm>
            <a:off x="0" y="0"/>
            <a:ext cx="2320507" cy="1630392"/>
          </a:xfrm>
          <a:prstGeom prst="halfFrame">
            <a:avLst>
              <a:gd name="adj1" fmla="val 16471"/>
              <a:gd name="adj2" fmla="val 18227"/>
            </a:avLst>
          </a:prstGeom>
          <a:solidFill>
            <a:srgbClr val="05A54D"/>
          </a:solidFill>
          <a:ln>
            <a:solidFill>
              <a:srgbClr val="05A5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621101" y="276044"/>
            <a:ext cx="10818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Одобрявате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ли или не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одобрявате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България да подкрепи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присъединяването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към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Европейския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съюз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на:</a:t>
            </a:r>
          </a:p>
        </p:txBody>
      </p:sp>
      <p:graphicFrame>
        <p:nvGraphicFramePr>
          <p:cNvPr id="8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451435"/>
              </p:ext>
            </p:extLst>
          </p:nvPr>
        </p:nvGraphicFramePr>
        <p:xfrm>
          <a:off x="198407" y="993615"/>
          <a:ext cx="10783019" cy="475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953981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Тема н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н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н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3790</TotalTime>
  <Words>338</Words>
  <Application>Microsoft Office PowerPoint</Application>
  <PresentationFormat>Widescreen</PresentationFormat>
  <Paragraphs>75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Verdana</vt:lpstr>
      <vt:lpstr>Тема на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Svetlin Tachev</dc:creator>
  <cp:lastModifiedBy>PASHALIEVA-GOROVA Janet</cp:lastModifiedBy>
  <cp:revision>422</cp:revision>
  <dcterms:created xsi:type="dcterms:W3CDTF">2024-12-17T10:53:07Z</dcterms:created>
  <dcterms:modified xsi:type="dcterms:W3CDTF">2025-12-19T10:19:10Z</dcterms:modified>
</cp:coreProperties>
</file>